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9B4BE-A562-4F62-B779-6AE4C5A2CB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D455ED-23C4-4D28-8D0E-C43681C733C9}">
      <dgm:prSet/>
      <dgm:spPr/>
      <dgm:t>
        <a:bodyPr/>
        <a:lstStyle/>
        <a:p>
          <a:r>
            <a:rPr lang="pl-PL" b="1"/>
            <a:t>Główne możliwości systemu:</a:t>
          </a:r>
          <a:endParaRPr lang="en-US"/>
        </a:p>
      </dgm:t>
    </dgm:pt>
    <dgm:pt modelId="{070E4E50-4043-46DE-8347-32549A92D689}" type="parTrans" cxnId="{BCBD7FA6-B355-4CAE-BA4E-D43F7399755E}">
      <dgm:prSet/>
      <dgm:spPr/>
      <dgm:t>
        <a:bodyPr/>
        <a:lstStyle/>
        <a:p>
          <a:endParaRPr lang="en-US"/>
        </a:p>
      </dgm:t>
    </dgm:pt>
    <dgm:pt modelId="{2B75FA9A-1E86-48A1-BFC9-54FDF0251B60}" type="sibTrans" cxnId="{BCBD7FA6-B355-4CAE-BA4E-D43F7399755E}">
      <dgm:prSet/>
      <dgm:spPr/>
      <dgm:t>
        <a:bodyPr/>
        <a:lstStyle/>
        <a:p>
          <a:endParaRPr lang="en-US"/>
        </a:p>
      </dgm:t>
    </dgm:pt>
    <dgm:pt modelId="{DA8C4E2A-A4C3-4A9A-A9AE-B13AFB7AEE7C}">
      <dgm:prSet/>
      <dgm:spPr/>
      <dgm:t>
        <a:bodyPr/>
        <a:lstStyle/>
        <a:p>
          <a:r>
            <a:rPr lang="pl-PL" b="1"/>
            <a:t>Automatyczne uzupełnianie danych</a:t>
          </a:r>
          <a:r>
            <a:rPr lang="pl-PL"/>
            <a:t>: AI wypełnia puste komórki na podstawie kontekstu.</a:t>
          </a:r>
          <a:endParaRPr lang="en-US"/>
        </a:p>
      </dgm:t>
    </dgm:pt>
    <dgm:pt modelId="{47D57140-4007-4B42-A6D7-A87710BCC004}" type="parTrans" cxnId="{6B69913E-CF06-4124-9BB3-04506A302BF7}">
      <dgm:prSet/>
      <dgm:spPr/>
      <dgm:t>
        <a:bodyPr/>
        <a:lstStyle/>
        <a:p>
          <a:endParaRPr lang="en-US"/>
        </a:p>
      </dgm:t>
    </dgm:pt>
    <dgm:pt modelId="{6BC5D595-1132-48F6-9501-F0C5C34FF1B2}" type="sibTrans" cxnId="{6B69913E-CF06-4124-9BB3-04506A302BF7}">
      <dgm:prSet/>
      <dgm:spPr/>
      <dgm:t>
        <a:bodyPr/>
        <a:lstStyle/>
        <a:p>
          <a:endParaRPr lang="en-US"/>
        </a:p>
      </dgm:t>
    </dgm:pt>
    <dgm:pt modelId="{290A9A51-68CB-41CD-BC02-2EA92BBBA9C1}">
      <dgm:prSet/>
      <dgm:spPr/>
      <dgm:t>
        <a:bodyPr/>
        <a:lstStyle/>
        <a:p>
          <a:r>
            <a:rPr lang="pl-PL" b="1"/>
            <a:t>Analiza tekstu i danych</a:t>
          </a:r>
          <a:r>
            <a:rPr lang="pl-PL"/>
            <a:t>: Klasyfikacja, podsumowania, interpretacja zapytań.</a:t>
          </a:r>
          <a:endParaRPr lang="en-US"/>
        </a:p>
      </dgm:t>
    </dgm:pt>
    <dgm:pt modelId="{C14B1324-CFAD-4000-BF56-2E84FF68D771}" type="parTrans" cxnId="{01FFF038-B739-4A16-A0E7-CA05306FD09A}">
      <dgm:prSet/>
      <dgm:spPr/>
      <dgm:t>
        <a:bodyPr/>
        <a:lstStyle/>
        <a:p>
          <a:endParaRPr lang="en-US"/>
        </a:p>
      </dgm:t>
    </dgm:pt>
    <dgm:pt modelId="{F3341BB1-EC86-476F-A2F1-2A541B2AADA6}" type="sibTrans" cxnId="{01FFF038-B739-4A16-A0E7-CA05306FD09A}">
      <dgm:prSet/>
      <dgm:spPr/>
      <dgm:t>
        <a:bodyPr/>
        <a:lstStyle/>
        <a:p>
          <a:endParaRPr lang="en-US"/>
        </a:p>
      </dgm:t>
    </dgm:pt>
    <dgm:pt modelId="{0DC2DFF6-00C6-4C47-8646-E3AD40D565F5}">
      <dgm:prSet/>
      <dgm:spPr/>
      <dgm:t>
        <a:bodyPr/>
        <a:lstStyle/>
        <a:p>
          <a:r>
            <a:rPr lang="pl-PL" b="1"/>
            <a:t>Integracja z Excel Online i Desktop</a:t>
          </a:r>
          <a:r>
            <a:rPr lang="pl-PL"/>
            <a:t>: Działa bez dodatkowego oprogramowania.</a:t>
          </a:r>
          <a:endParaRPr lang="en-US"/>
        </a:p>
      </dgm:t>
    </dgm:pt>
    <dgm:pt modelId="{5DF0E550-2086-4D67-B1FB-6E7A5C79ECDD}" type="parTrans" cxnId="{E82E886F-13E5-4DE4-9B5B-B7755ED21410}">
      <dgm:prSet/>
      <dgm:spPr/>
      <dgm:t>
        <a:bodyPr/>
        <a:lstStyle/>
        <a:p>
          <a:endParaRPr lang="en-US"/>
        </a:p>
      </dgm:t>
    </dgm:pt>
    <dgm:pt modelId="{A8854088-DF6C-4ABD-A13D-73FBBB173C10}" type="sibTrans" cxnId="{E82E886F-13E5-4DE4-9B5B-B7755ED21410}">
      <dgm:prSet/>
      <dgm:spPr/>
      <dgm:t>
        <a:bodyPr/>
        <a:lstStyle/>
        <a:p>
          <a:endParaRPr lang="en-US"/>
        </a:p>
      </dgm:t>
    </dgm:pt>
    <dgm:pt modelId="{30F169BC-3579-42F4-BE23-09C389D02B9A}">
      <dgm:prSet/>
      <dgm:spPr/>
      <dgm:t>
        <a:bodyPr/>
        <a:lstStyle/>
        <a:p>
          <a:r>
            <a:rPr lang="pl-PL" b="1"/>
            <a:t>Modularna architektura</a:t>
          </a:r>
          <a:r>
            <a:rPr lang="pl-PL"/>
            <a:t>: Łatwe rozszerzanie i aktualizacje.</a:t>
          </a:r>
          <a:endParaRPr lang="en-US"/>
        </a:p>
      </dgm:t>
    </dgm:pt>
    <dgm:pt modelId="{B4E2C713-E03A-4B07-8DE1-D704977C9D43}" type="parTrans" cxnId="{5941BDAE-DA0A-4385-A97D-77B7C1A28EAE}">
      <dgm:prSet/>
      <dgm:spPr/>
      <dgm:t>
        <a:bodyPr/>
        <a:lstStyle/>
        <a:p>
          <a:endParaRPr lang="en-US"/>
        </a:p>
      </dgm:t>
    </dgm:pt>
    <dgm:pt modelId="{E587509F-AE59-4280-9ADB-92067674D0B0}" type="sibTrans" cxnId="{5941BDAE-DA0A-4385-A97D-77B7C1A28EAE}">
      <dgm:prSet/>
      <dgm:spPr/>
      <dgm:t>
        <a:bodyPr/>
        <a:lstStyle/>
        <a:p>
          <a:endParaRPr lang="en-US"/>
        </a:p>
      </dgm:t>
    </dgm:pt>
    <dgm:pt modelId="{99420C72-5F3F-4A17-9E11-031CAD5810A4}">
      <dgm:prSet/>
      <dgm:spPr/>
      <dgm:t>
        <a:bodyPr/>
        <a:lstStyle/>
        <a:p>
          <a:r>
            <a:rPr lang="pl-PL" b="1"/>
            <a:t>Schemat działania:</a:t>
          </a:r>
          <a:endParaRPr lang="en-US"/>
        </a:p>
      </dgm:t>
    </dgm:pt>
    <dgm:pt modelId="{AE86543C-97FB-40C1-BE8C-7474AB4C9B7D}" type="parTrans" cxnId="{24F5A546-5BD9-42BC-A87E-8176ACE7685E}">
      <dgm:prSet/>
      <dgm:spPr/>
      <dgm:t>
        <a:bodyPr/>
        <a:lstStyle/>
        <a:p>
          <a:endParaRPr lang="en-US"/>
        </a:p>
      </dgm:t>
    </dgm:pt>
    <dgm:pt modelId="{410095F6-00B3-425D-A028-6216CF5628B5}" type="sibTrans" cxnId="{24F5A546-5BD9-42BC-A87E-8176ACE7685E}">
      <dgm:prSet/>
      <dgm:spPr/>
      <dgm:t>
        <a:bodyPr/>
        <a:lstStyle/>
        <a:p>
          <a:endParaRPr lang="en-US"/>
        </a:p>
      </dgm:t>
    </dgm:pt>
    <dgm:pt modelId="{9110A843-C97A-4FD6-B561-D2B35A741C66}">
      <dgm:prSet/>
      <dgm:spPr/>
      <dgm:t>
        <a:bodyPr/>
        <a:lstStyle/>
        <a:p>
          <a:r>
            <a:rPr lang="pl-PL"/>
            <a:t>Użytkownik uruchamia dodatek w Excelu.</a:t>
          </a:r>
          <a:endParaRPr lang="en-US"/>
        </a:p>
      </dgm:t>
    </dgm:pt>
    <dgm:pt modelId="{863C1E5F-8166-4668-99D1-B97774CAD2F1}" type="parTrans" cxnId="{567BF0BE-2CBE-460E-81B7-8268CD424BE2}">
      <dgm:prSet/>
      <dgm:spPr/>
      <dgm:t>
        <a:bodyPr/>
        <a:lstStyle/>
        <a:p>
          <a:endParaRPr lang="en-US"/>
        </a:p>
      </dgm:t>
    </dgm:pt>
    <dgm:pt modelId="{1D23183C-0513-4B24-B4B3-DC99D1D526AB}" type="sibTrans" cxnId="{567BF0BE-2CBE-460E-81B7-8268CD424BE2}">
      <dgm:prSet/>
      <dgm:spPr/>
      <dgm:t>
        <a:bodyPr/>
        <a:lstStyle/>
        <a:p>
          <a:endParaRPr lang="en-US"/>
        </a:p>
      </dgm:t>
    </dgm:pt>
    <dgm:pt modelId="{3DA7282B-32C0-472A-9D67-469D2A91563D}">
      <dgm:prSet/>
      <dgm:spPr/>
      <dgm:t>
        <a:bodyPr/>
        <a:lstStyle/>
        <a:p>
          <a:r>
            <a:rPr lang="pl-PL"/>
            <a:t>System odczytuje dane z arkusza (np. nagłówki, sąsiednie komórki).</a:t>
          </a:r>
          <a:endParaRPr lang="en-US"/>
        </a:p>
      </dgm:t>
    </dgm:pt>
    <dgm:pt modelId="{2EB335D8-24E1-4EDB-8521-980855EF00F7}" type="parTrans" cxnId="{E488947C-B0D5-4319-804A-508F34BB6CB7}">
      <dgm:prSet/>
      <dgm:spPr/>
      <dgm:t>
        <a:bodyPr/>
        <a:lstStyle/>
        <a:p>
          <a:endParaRPr lang="en-US"/>
        </a:p>
      </dgm:t>
    </dgm:pt>
    <dgm:pt modelId="{47DD6F0F-E838-46C6-A042-282AE71D72DC}" type="sibTrans" cxnId="{E488947C-B0D5-4319-804A-508F34BB6CB7}">
      <dgm:prSet/>
      <dgm:spPr/>
      <dgm:t>
        <a:bodyPr/>
        <a:lstStyle/>
        <a:p>
          <a:endParaRPr lang="en-US"/>
        </a:p>
      </dgm:t>
    </dgm:pt>
    <dgm:pt modelId="{9F57E183-B35A-4117-AE56-666E3C94739B}">
      <dgm:prSet/>
      <dgm:spPr/>
      <dgm:t>
        <a:bodyPr/>
        <a:lstStyle/>
        <a:p>
          <a:r>
            <a:rPr lang="pl-PL"/>
            <a:t>Wysyła zapytanie do modelu AI (OpenAI GPT).</a:t>
          </a:r>
          <a:endParaRPr lang="en-US"/>
        </a:p>
      </dgm:t>
    </dgm:pt>
    <dgm:pt modelId="{8DC72F4A-CB3E-4B06-95E1-8D12E9E29F2C}" type="parTrans" cxnId="{C6E2BE9C-821C-4A2E-99CC-138581920FA7}">
      <dgm:prSet/>
      <dgm:spPr/>
      <dgm:t>
        <a:bodyPr/>
        <a:lstStyle/>
        <a:p>
          <a:endParaRPr lang="en-US"/>
        </a:p>
      </dgm:t>
    </dgm:pt>
    <dgm:pt modelId="{8FF77FAB-B106-4B72-84C3-A4E2545E9077}" type="sibTrans" cxnId="{C6E2BE9C-821C-4A2E-99CC-138581920FA7}">
      <dgm:prSet/>
      <dgm:spPr/>
      <dgm:t>
        <a:bodyPr/>
        <a:lstStyle/>
        <a:p>
          <a:endParaRPr lang="en-US"/>
        </a:p>
      </dgm:t>
    </dgm:pt>
    <dgm:pt modelId="{0B96B959-4ED6-4387-861D-32998C38A965}">
      <dgm:prSet/>
      <dgm:spPr/>
      <dgm:t>
        <a:bodyPr/>
        <a:lstStyle/>
        <a:p>
          <a:r>
            <a:rPr lang="pl-PL"/>
            <a:t>Otrzymane wyniki są automatycznie wpisywane do arkusza.</a:t>
          </a:r>
          <a:endParaRPr lang="en-US"/>
        </a:p>
      </dgm:t>
    </dgm:pt>
    <dgm:pt modelId="{0D95C965-5CC4-4811-BF93-E2D792CF6012}" type="parTrans" cxnId="{8C381AC1-4714-472C-B13C-9B2A5C0D836E}">
      <dgm:prSet/>
      <dgm:spPr/>
      <dgm:t>
        <a:bodyPr/>
        <a:lstStyle/>
        <a:p>
          <a:endParaRPr lang="en-US"/>
        </a:p>
      </dgm:t>
    </dgm:pt>
    <dgm:pt modelId="{C7A054A2-C592-4704-8235-23D46E77EED0}" type="sibTrans" cxnId="{8C381AC1-4714-472C-B13C-9B2A5C0D836E}">
      <dgm:prSet/>
      <dgm:spPr/>
      <dgm:t>
        <a:bodyPr/>
        <a:lstStyle/>
        <a:p>
          <a:endParaRPr lang="en-US"/>
        </a:p>
      </dgm:t>
    </dgm:pt>
    <dgm:pt modelId="{4A8C36C3-EB1D-463A-84B8-250CB33B954A}" type="pres">
      <dgm:prSet presAssocID="{9CE9B4BE-A562-4F62-B779-6AE4C5A2CB88}" presName="diagram" presStyleCnt="0">
        <dgm:presLayoutVars>
          <dgm:dir/>
          <dgm:resizeHandles val="exact"/>
        </dgm:presLayoutVars>
      </dgm:prSet>
      <dgm:spPr/>
    </dgm:pt>
    <dgm:pt modelId="{DBE1E711-1C64-4CBB-A8FD-88443F987FAE}" type="pres">
      <dgm:prSet presAssocID="{E4D455ED-23C4-4D28-8D0E-C43681C733C9}" presName="node" presStyleLbl="node1" presStyleIdx="0" presStyleCnt="10">
        <dgm:presLayoutVars>
          <dgm:bulletEnabled val="1"/>
        </dgm:presLayoutVars>
      </dgm:prSet>
      <dgm:spPr/>
    </dgm:pt>
    <dgm:pt modelId="{9DE65371-CE18-4522-AF84-A406E8151B11}" type="pres">
      <dgm:prSet presAssocID="{2B75FA9A-1E86-48A1-BFC9-54FDF0251B60}" presName="sibTrans" presStyleCnt="0"/>
      <dgm:spPr/>
    </dgm:pt>
    <dgm:pt modelId="{10B73053-2096-4A6D-BD96-63F5093B68C2}" type="pres">
      <dgm:prSet presAssocID="{DA8C4E2A-A4C3-4A9A-A9AE-B13AFB7AEE7C}" presName="node" presStyleLbl="node1" presStyleIdx="1" presStyleCnt="10">
        <dgm:presLayoutVars>
          <dgm:bulletEnabled val="1"/>
        </dgm:presLayoutVars>
      </dgm:prSet>
      <dgm:spPr/>
    </dgm:pt>
    <dgm:pt modelId="{7FF4EBF9-624E-47B0-A6B9-2846CB49542F}" type="pres">
      <dgm:prSet presAssocID="{6BC5D595-1132-48F6-9501-F0C5C34FF1B2}" presName="sibTrans" presStyleCnt="0"/>
      <dgm:spPr/>
    </dgm:pt>
    <dgm:pt modelId="{04541E33-F7BD-4728-8136-AED58F6771BF}" type="pres">
      <dgm:prSet presAssocID="{290A9A51-68CB-41CD-BC02-2EA92BBBA9C1}" presName="node" presStyleLbl="node1" presStyleIdx="2" presStyleCnt="10">
        <dgm:presLayoutVars>
          <dgm:bulletEnabled val="1"/>
        </dgm:presLayoutVars>
      </dgm:prSet>
      <dgm:spPr/>
    </dgm:pt>
    <dgm:pt modelId="{024EF571-8933-483D-8CF4-65162A9113E3}" type="pres">
      <dgm:prSet presAssocID="{F3341BB1-EC86-476F-A2F1-2A541B2AADA6}" presName="sibTrans" presStyleCnt="0"/>
      <dgm:spPr/>
    </dgm:pt>
    <dgm:pt modelId="{AF5D2C2E-F704-480E-AE45-F763C8C62F06}" type="pres">
      <dgm:prSet presAssocID="{0DC2DFF6-00C6-4C47-8646-E3AD40D565F5}" presName="node" presStyleLbl="node1" presStyleIdx="3" presStyleCnt="10">
        <dgm:presLayoutVars>
          <dgm:bulletEnabled val="1"/>
        </dgm:presLayoutVars>
      </dgm:prSet>
      <dgm:spPr/>
    </dgm:pt>
    <dgm:pt modelId="{0670743B-4FDE-4CF9-AF76-6929C8F75687}" type="pres">
      <dgm:prSet presAssocID="{A8854088-DF6C-4ABD-A13D-73FBBB173C10}" presName="sibTrans" presStyleCnt="0"/>
      <dgm:spPr/>
    </dgm:pt>
    <dgm:pt modelId="{997D6068-A75C-4BFF-8215-5FC008AFB355}" type="pres">
      <dgm:prSet presAssocID="{30F169BC-3579-42F4-BE23-09C389D02B9A}" presName="node" presStyleLbl="node1" presStyleIdx="4" presStyleCnt="10">
        <dgm:presLayoutVars>
          <dgm:bulletEnabled val="1"/>
        </dgm:presLayoutVars>
      </dgm:prSet>
      <dgm:spPr/>
    </dgm:pt>
    <dgm:pt modelId="{7C3532DE-15EC-4FC6-82CB-D8E20AF0860D}" type="pres">
      <dgm:prSet presAssocID="{E587509F-AE59-4280-9ADB-92067674D0B0}" presName="sibTrans" presStyleCnt="0"/>
      <dgm:spPr/>
    </dgm:pt>
    <dgm:pt modelId="{0304D94B-B072-47D7-8B30-1B357E8F94C9}" type="pres">
      <dgm:prSet presAssocID="{99420C72-5F3F-4A17-9E11-031CAD5810A4}" presName="node" presStyleLbl="node1" presStyleIdx="5" presStyleCnt="10">
        <dgm:presLayoutVars>
          <dgm:bulletEnabled val="1"/>
        </dgm:presLayoutVars>
      </dgm:prSet>
      <dgm:spPr/>
    </dgm:pt>
    <dgm:pt modelId="{23ED3C34-1290-4420-918B-9AAE7E4579F0}" type="pres">
      <dgm:prSet presAssocID="{410095F6-00B3-425D-A028-6216CF5628B5}" presName="sibTrans" presStyleCnt="0"/>
      <dgm:spPr/>
    </dgm:pt>
    <dgm:pt modelId="{C4C727E5-FFFB-4012-816A-D1C4A3D7F2DC}" type="pres">
      <dgm:prSet presAssocID="{9110A843-C97A-4FD6-B561-D2B35A741C66}" presName="node" presStyleLbl="node1" presStyleIdx="6" presStyleCnt="10">
        <dgm:presLayoutVars>
          <dgm:bulletEnabled val="1"/>
        </dgm:presLayoutVars>
      </dgm:prSet>
      <dgm:spPr/>
    </dgm:pt>
    <dgm:pt modelId="{E1303B2F-4121-4A32-B108-4A7AE6F25676}" type="pres">
      <dgm:prSet presAssocID="{1D23183C-0513-4B24-B4B3-DC99D1D526AB}" presName="sibTrans" presStyleCnt="0"/>
      <dgm:spPr/>
    </dgm:pt>
    <dgm:pt modelId="{FAAF5039-8D81-477C-8880-CBD2B93E8C77}" type="pres">
      <dgm:prSet presAssocID="{3DA7282B-32C0-472A-9D67-469D2A91563D}" presName="node" presStyleLbl="node1" presStyleIdx="7" presStyleCnt="10">
        <dgm:presLayoutVars>
          <dgm:bulletEnabled val="1"/>
        </dgm:presLayoutVars>
      </dgm:prSet>
      <dgm:spPr/>
    </dgm:pt>
    <dgm:pt modelId="{7037F905-D5FB-46AA-8EFB-5738F44F0276}" type="pres">
      <dgm:prSet presAssocID="{47DD6F0F-E838-46C6-A042-282AE71D72DC}" presName="sibTrans" presStyleCnt="0"/>
      <dgm:spPr/>
    </dgm:pt>
    <dgm:pt modelId="{A1DC3362-9D90-4C31-BA52-5471B917DBDB}" type="pres">
      <dgm:prSet presAssocID="{9F57E183-B35A-4117-AE56-666E3C94739B}" presName="node" presStyleLbl="node1" presStyleIdx="8" presStyleCnt="10">
        <dgm:presLayoutVars>
          <dgm:bulletEnabled val="1"/>
        </dgm:presLayoutVars>
      </dgm:prSet>
      <dgm:spPr/>
    </dgm:pt>
    <dgm:pt modelId="{A7319F7A-F633-456B-8317-7527E9280013}" type="pres">
      <dgm:prSet presAssocID="{8FF77FAB-B106-4B72-84C3-A4E2545E9077}" presName="sibTrans" presStyleCnt="0"/>
      <dgm:spPr/>
    </dgm:pt>
    <dgm:pt modelId="{E6C295EA-B943-4296-B6D4-3B55126C41EE}" type="pres">
      <dgm:prSet presAssocID="{0B96B959-4ED6-4387-861D-32998C38A965}" presName="node" presStyleLbl="node1" presStyleIdx="9" presStyleCnt="10">
        <dgm:presLayoutVars>
          <dgm:bulletEnabled val="1"/>
        </dgm:presLayoutVars>
      </dgm:prSet>
      <dgm:spPr/>
    </dgm:pt>
  </dgm:ptLst>
  <dgm:cxnLst>
    <dgm:cxn modelId="{7D939202-23E3-4B08-9275-E5DA6D4DB44B}" type="presOf" srcId="{9110A843-C97A-4FD6-B561-D2B35A741C66}" destId="{C4C727E5-FFFB-4012-816A-D1C4A3D7F2DC}" srcOrd="0" destOrd="0" presId="urn:microsoft.com/office/officeart/2005/8/layout/default"/>
    <dgm:cxn modelId="{4F942414-63C4-4C54-A880-7A394148F765}" type="presOf" srcId="{99420C72-5F3F-4A17-9E11-031CAD5810A4}" destId="{0304D94B-B072-47D7-8B30-1B357E8F94C9}" srcOrd="0" destOrd="0" presId="urn:microsoft.com/office/officeart/2005/8/layout/default"/>
    <dgm:cxn modelId="{BE762A30-CCE4-4B6B-864B-421E7305E133}" type="presOf" srcId="{3DA7282B-32C0-472A-9D67-469D2A91563D}" destId="{FAAF5039-8D81-477C-8880-CBD2B93E8C77}" srcOrd="0" destOrd="0" presId="urn:microsoft.com/office/officeart/2005/8/layout/default"/>
    <dgm:cxn modelId="{01FFF038-B739-4A16-A0E7-CA05306FD09A}" srcId="{9CE9B4BE-A562-4F62-B779-6AE4C5A2CB88}" destId="{290A9A51-68CB-41CD-BC02-2EA92BBBA9C1}" srcOrd="2" destOrd="0" parTransId="{C14B1324-CFAD-4000-BF56-2E84FF68D771}" sibTransId="{F3341BB1-EC86-476F-A2F1-2A541B2AADA6}"/>
    <dgm:cxn modelId="{6B69913E-CF06-4124-9BB3-04506A302BF7}" srcId="{9CE9B4BE-A562-4F62-B779-6AE4C5A2CB88}" destId="{DA8C4E2A-A4C3-4A9A-A9AE-B13AFB7AEE7C}" srcOrd="1" destOrd="0" parTransId="{47D57140-4007-4B42-A6D7-A87710BCC004}" sibTransId="{6BC5D595-1132-48F6-9501-F0C5C34FF1B2}"/>
    <dgm:cxn modelId="{24F5A546-5BD9-42BC-A87E-8176ACE7685E}" srcId="{9CE9B4BE-A562-4F62-B779-6AE4C5A2CB88}" destId="{99420C72-5F3F-4A17-9E11-031CAD5810A4}" srcOrd="5" destOrd="0" parTransId="{AE86543C-97FB-40C1-BE8C-7474AB4C9B7D}" sibTransId="{410095F6-00B3-425D-A028-6216CF5628B5}"/>
    <dgm:cxn modelId="{57BA956A-B177-446D-A59C-7389183E38EA}" type="presOf" srcId="{290A9A51-68CB-41CD-BC02-2EA92BBBA9C1}" destId="{04541E33-F7BD-4728-8136-AED58F6771BF}" srcOrd="0" destOrd="0" presId="urn:microsoft.com/office/officeart/2005/8/layout/default"/>
    <dgm:cxn modelId="{B06FB86B-3312-4D83-8F6F-B8CC7397F35A}" type="presOf" srcId="{9CE9B4BE-A562-4F62-B779-6AE4C5A2CB88}" destId="{4A8C36C3-EB1D-463A-84B8-250CB33B954A}" srcOrd="0" destOrd="0" presId="urn:microsoft.com/office/officeart/2005/8/layout/default"/>
    <dgm:cxn modelId="{32F5234D-1A8C-404B-8728-25877572E779}" type="presOf" srcId="{E4D455ED-23C4-4D28-8D0E-C43681C733C9}" destId="{DBE1E711-1C64-4CBB-A8FD-88443F987FAE}" srcOrd="0" destOrd="0" presId="urn:microsoft.com/office/officeart/2005/8/layout/default"/>
    <dgm:cxn modelId="{E82E886F-13E5-4DE4-9B5B-B7755ED21410}" srcId="{9CE9B4BE-A562-4F62-B779-6AE4C5A2CB88}" destId="{0DC2DFF6-00C6-4C47-8646-E3AD40D565F5}" srcOrd="3" destOrd="0" parTransId="{5DF0E550-2086-4D67-B1FB-6E7A5C79ECDD}" sibTransId="{A8854088-DF6C-4ABD-A13D-73FBBB173C10}"/>
    <dgm:cxn modelId="{E488947C-B0D5-4319-804A-508F34BB6CB7}" srcId="{9CE9B4BE-A562-4F62-B779-6AE4C5A2CB88}" destId="{3DA7282B-32C0-472A-9D67-469D2A91563D}" srcOrd="7" destOrd="0" parTransId="{2EB335D8-24E1-4EDB-8521-980855EF00F7}" sibTransId="{47DD6F0F-E838-46C6-A042-282AE71D72DC}"/>
    <dgm:cxn modelId="{BA0D0C84-9A65-4B32-913A-DF2045E7243F}" type="presOf" srcId="{9F57E183-B35A-4117-AE56-666E3C94739B}" destId="{A1DC3362-9D90-4C31-BA52-5471B917DBDB}" srcOrd="0" destOrd="0" presId="urn:microsoft.com/office/officeart/2005/8/layout/default"/>
    <dgm:cxn modelId="{D2B4FA8D-FD83-4E18-A5EF-B3029DB160A7}" type="presOf" srcId="{0DC2DFF6-00C6-4C47-8646-E3AD40D565F5}" destId="{AF5D2C2E-F704-480E-AE45-F763C8C62F06}" srcOrd="0" destOrd="0" presId="urn:microsoft.com/office/officeart/2005/8/layout/default"/>
    <dgm:cxn modelId="{762D879A-61A9-4F6E-9CBE-457EB9197408}" type="presOf" srcId="{30F169BC-3579-42F4-BE23-09C389D02B9A}" destId="{997D6068-A75C-4BFF-8215-5FC008AFB355}" srcOrd="0" destOrd="0" presId="urn:microsoft.com/office/officeart/2005/8/layout/default"/>
    <dgm:cxn modelId="{C6E2BE9C-821C-4A2E-99CC-138581920FA7}" srcId="{9CE9B4BE-A562-4F62-B779-6AE4C5A2CB88}" destId="{9F57E183-B35A-4117-AE56-666E3C94739B}" srcOrd="8" destOrd="0" parTransId="{8DC72F4A-CB3E-4B06-95E1-8D12E9E29F2C}" sibTransId="{8FF77FAB-B106-4B72-84C3-A4E2545E9077}"/>
    <dgm:cxn modelId="{BCBD7FA6-B355-4CAE-BA4E-D43F7399755E}" srcId="{9CE9B4BE-A562-4F62-B779-6AE4C5A2CB88}" destId="{E4D455ED-23C4-4D28-8D0E-C43681C733C9}" srcOrd="0" destOrd="0" parTransId="{070E4E50-4043-46DE-8347-32549A92D689}" sibTransId="{2B75FA9A-1E86-48A1-BFC9-54FDF0251B60}"/>
    <dgm:cxn modelId="{BE94B3AB-6051-4F97-B759-D92DD8A8DCB8}" type="presOf" srcId="{0B96B959-4ED6-4387-861D-32998C38A965}" destId="{E6C295EA-B943-4296-B6D4-3B55126C41EE}" srcOrd="0" destOrd="0" presId="urn:microsoft.com/office/officeart/2005/8/layout/default"/>
    <dgm:cxn modelId="{5941BDAE-DA0A-4385-A97D-77B7C1A28EAE}" srcId="{9CE9B4BE-A562-4F62-B779-6AE4C5A2CB88}" destId="{30F169BC-3579-42F4-BE23-09C389D02B9A}" srcOrd="4" destOrd="0" parTransId="{B4E2C713-E03A-4B07-8DE1-D704977C9D43}" sibTransId="{E587509F-AE59-4280-9ADB-92067674D0B0}"/>
    <dgm:cxn modelId="{567BF0BE-2CBE-460E-81B7-8268CD424BE2}" srcId="{9CE9B4BE-A562-4F62-B779-6AE4C5A2CB88}" destId="{9110A843-C97A-4FD6-B561-D2B35A741C66}" srcOrd="6" destOrd="0" parTransId="{863C1E5F-8166-4668-99D1-B97774CAD2F1}" sibTransId="{1D23183C-0513-4B24-B4B3-DC99D1D526AB}"/>
    <dgm:cxn modelId="{8C381AC1-4714-472C-B13C-9B2A5C0D836E}" srcId="{9CE9B4BE-A562-4F62-B779-6AE4C5A2CB88}" destId="{0B96B959-4ED6-4387-861D-32998C38A965}" srcOrd="9" destOrd="0" parTransId="{0D95C965-5CC4-4811-BF93-E2D792CF6012}" sibTransId="{C7A054A2-C592-4704-8235-23D46E77EED0}"/>
    <dgm:cxn modelId="{36730CFC-EED4-4E72-B301-3CCB7477E56C}" type="presOf" srcId="{DA8C4E2A-A4C3-4A9A-A9AE-B13AFB7AEE7C}" destId="{10B73053-2096-4A6D-BD96-63F5093B68C2}" srcOrd="0" destOrd="0" presId="urn:microsoft.com/office/officeart/2005/8/layout/default"/>
    <dgm:cxn modelId="{BE81E7A0-9A1F-41E9-824E-DBA747AF190F}" type="presParOf" srcId="{4A8C36C3-EB1D-463A-84B8-250CB33B954A}" destId="{DBE1E711-1C64-4CBB-A8FD-88443F987FAE}" srcOrd="0" destOrd="0" presId="urn:microsoft.com/office/officeart/2005/8/layout/default"/>
    <dgm:cxn modelId="{382A1B29-509A-404E-85B9-383902A325B7}" type="presParOf" srcId="{4A8C36C3-EB1D-463A-84B8-250CB33B954A}" destId="{9DE65371-CE18-4522-AF84-A406E8151B11}" srcOrd="1" destOrd="0" presId="urn:microsoft.com/office/officeart/2005/8/layout/default"/>
    <dgm:cxn modelId="{B86E2E8F-428A-4824-A6D2-4EA829516349}" type="presParOf" srcId="{4A8C36C3-EB1D-463A-84B8-250CB33B954A}" destId="{10B73053-2096-4A6D-BD96-63F5093B68C2}" srcOrd="2" destOrd="0" presId="urn:microsoft.com/office/officeart/2005/8/layout/default"/>
    <dgm:cxn modelId="{39988F5C-0ECD-40C2-AEAE-D3B0023EC673}" type="presParOf" srcId="{4A8C36C3-EB1D-463A-84B8-250CB33B954A}" destId="{7FF4EBF9-624E-47B0-A6B9-2846CB49542F}" srcOrd="3" destOrd="0" presId="urn:microsoft.com/office/officeart/2005/8/layout/default"/>
    <dgm:cxn modelId="{EFAD2941-B4E8-4728-AD1E-332C673E187C}" type="presParOf" srcId="{4A8C36C3-EB1D-463A-84B8-250CB33B954A}" destId="{04541E33-F7BD-4728-8136-AED58F6771BF}" srcOrd="4" destOrd="0" presId="urn:microsoft.com/office/officeart/2005/8/layout/default"/>
    <dgm:cxn modelId="{D371DC59-79FE-402C-9B69-8C486CE585A5}" type="presParOf" srcId="{4A8C36C3-EB1D-463A-84B8-250CB33B954A}" destId="{024EF571-8933-483D-8CF4-65162A9113E3}" srcOrd="5" destOrd="0" presId="urn:microsoft.com/office/officeart/2005/8/layout/default"/>
    <dgm:cxn modelId="{B47DB998-A6BB-4AB6-905A-E96287D9FC7D}" type="presParOf" srcId="{4A8C36C3-EB1D-463A-84B8-250CB33B954A}" destId="{AF5D2C2E-F704-480E-AE45-F763C8C62F06}" srcOrd="6" destOrd="0" presId="urn:microsoft.com/office/officeart/2005/8/layout/default"/>
    <dgm:cxn modelId="{841B24D7-3009-4791-B2B5-6A6CDC79CF7E}" type="presParOf" srcId="{4A8C36C3-EB1D-463A-84B8-250CB33B954A}" destId="{0670743B-4FDE-4CF9-AF76-6929C8F75687}" srcOrd="7" destOrd="0" presId="urn:microsoft.com/office/officeart/2005/8/layout/default"/>
    <dgm:cxn modelId="{09516C2D-FC16-4229-B8AD-DE61DFD4703B}" type="presParOf" srcId="{4A8C36C3-EB1D-463A-84B8-250CB33B954A}" destId="{997D6068-A75C-4BFF-8215-5FC008AFB355}" srcOrd="8" destOrd="0" presId="urn:microsoft.com/office/officeart/2005/8/layout/default"/>
    <dgm:cxn modelId="{FD87B542-66DF-457F-AE28-8F354C4B766E}" type="presParOf" srcId="{4A8C36C3-EB1D-463A-84B8-250CB33B954A}" destId="{7C3532DE-15EC-4FC6-82CB-D8E20AF0860D}" srcOrd="9" destOrd="0" presId="urn:microsoft.com/office/officeart/2005/8/layout/default"/>
    <dgm:cxn modelId="{1BC5FEBD-2110-4241-A08B-33F3A9F14B9D}" type="presParOf" srcId="{4A8C36C3-EB1D-463A-84B8-250CB33B954A}" destId="{0304D94B-B072-47D7-8B30-1B357E8F94C9}" srcOrd="10" destOrd="0" presId="urn:microsoft.com/office/officeart/2005/8/layout/default"/>
    <dgm:cxn modelId="{DE202899-6EE6-4D60-966D-E0CE4AB637A6}" type="presParOf" srcId="{4A8C36C3-EB1D-463A-84B8-250CB33B954A}" destId="{23ED3C34-1290-4420-918B-9AAE7E4579F0}" srcOrd="11" destOrd="0" presId="urn:microsoft.com/office/officeart/2005/8/layout/default"/>
    <dgm:cxn modelId="{7F8950B5-4B73-4F06-BDF0-849388C2A233}" type="presParOf" srcId="{4A8C36C3-EB1D-463A-84B8-250CB33B954A}" destId="{C4C727E5-FFFB-4012-816A-D1C4A3D7F2DC}" srcOrd="12" destOrd="0" presId="urn:microsoft.com/office/officeart/2005/8/layout/default"/>
    <dgm:cxn modelId="{8D0C2774-D2F6-434C-825C-FABA8023FDBB}" type="presParOf" srcId="{4A8C36C3-EB1D-463A-84B8-250CB33B954A}" destId="{E1303B2F-4121-4A32-B108-4A7AE6F25676}" srcOrd="13" destOrd="0" presId="urn:microsoft.com/office/officeart/2005/8/layout/default"/>
    <dgm:cxn modelId="{05C54AE0-CD2E-4E01-AFAB-92F86FFAF915}" type="presParOf" srcId="{4A8C36C3-EB1D-463A-84B8-250CB33B954A}" destId="{FAAF5039-8D81-477C-8880-CBD2B93E8C77}" srcOrd="14" destOrd="0" presId="urn:microsoft.com/office/officeart/2005/8/layout/default"/>
    <dgm:cxn modelId="{C37C445F-703C-4BCA-8981-8042094459ED}" type="presParOf" srcId="{4A8C36C3-EB1D-463A-84B8-250CB33B954A}" destId="{7037F905-D5FB-46AA-8EFB-5738F44F0276}" srcOrd="15" destOrd="0" presId="urn:microsoft.com/office/officeart/2005/8/layout/default"/>
    <dgm:cxn modelId="{FB6D8ADD-2E56-4736-8212-DD2CD2BAD222}" type="presParOf" srcId="{4A8C36C3-EB1D-463A-84B8-250CB33B954A}" destId="{A1DC3362-9D90-4C31-BA52-5471B917DBDB}" srcOrd="16" destOrd="0" presId="urn:microsoft.com/office/officeart/2005/8/layout/default"/>
    <dgm:cxn modelId="{74455F4C-7604-4225-A8B8-EB60039E9374}" type="presParOf" srcId="{4A8C36C3-EB1D-463A-84B8-250CB33B954A}" destId="{A7319F7A-F633-456B-8317-7527E9280013}" srcOrd="17" destOrd="0" presId="urn:microsoft.com/office/officeart/2005/8/layout/default"/>
    <dgm:cxn modelId="{41FFFF84-F4F9-4B50-8796-17922665A60D}" type="presParOf" srcId="{4A8C36C3-EB1D-463A-84B8-250CB33B954A}" destId="{E6C295EA-B943-4296-B6D4-3B55126C41E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1E711-1C64-4CBB-A8FD-88443F987FAE}">
      <dsp:nvSpPr>
        <dsp:cNvPr id="0" name=""/>
        <dsp:cNvSpPr/>
      </dsp:nvSpPr>
      <dsp:spPr>
        <a:xfrm>
          <a:off x="146140" y="1284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Główne możliwości systemu:</a:t>
          </a:r>
          <a:endParaRPr lang="en-US" sz="1400" kern="1200"/>
        </a:p>
      </dsp:txBody>
      <dsp:txXfrm>
        <a:off x="146140" y="1284"/>
        <a:ext cx="1794345" cy="1076607"/>
      </dsp:txXfrm>
    </dsp:sp>
    <dsp:sp modelId="{10B73053-2096-4A6D-BD96-63F5093B68C2}">
      <dsp:nvSpPr>
        <dsp:cNvPr id="0" name=""/>
        <dsp:cNvSpPr/>
      </dsp:nvSpPr>
      <dsp:spPr>
        <a:xfrm>
          <a:off x="2119920" y="1284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Automatyczne uzupełnianie danych</a:t>
          </a:r>
          <a:r>
            <a:rPr lang="pl-PL" sz="1400" kern="1200"/>
            <a:t>: AI wypełnia puste komórki na podstawie kontekstu.</a:t>
          </a:r>
          <a:endParaRPr lang="en-US" sz="1400" kern="1200"/>
        </a:p>
      </dsp:txBody>
      <dsp:txXfrm>
        <a:off x="2119920" y="1284"/>
        <a:ext cx="1794345" cy="1076607"/>
      </dsp:txXfrm>
    </dsp:sp>
    <dsp:sp modelId="{04541E33-F7BD-4728-8136-AED58F6771BF}">
      <dsp:nvSpPr>
        <dsp:cNvPr id="0" name=""/>
        <dsp:cNvSpPr/>
      </dsp:nvSpPr>
      <dsp:spPr>
        <a:xfrm>
          <a:off x="4093700" y="1284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Analiza tekstu i danych</a:t>
          </a:r>
          <a:r>
            <a:rPr lang="pl-PL" sz="1400" kern="1200"/>
            <a:t>: Klasyfikacja, podsumowania, interpretacja zapytań.</a:t>
          </a:r>
          <a:endParaRPr lang="en-US" sz="1400" kern="1200"/>
        </a:p>
      </dsp:txBody>
      <dsp:txXfrm>
        <a:off x="4093700" y="1284"/>
        <a:ext cx="1794345" cy="1076607"/>
      </dsp:txXfrm>
    </dsp:sp>
    <dsp:sp modelId="{AF5D2C2E-F704-480E-AE45-F763C8C62F06}">
      <dsp:nvSpPr>
        <dsp:cNvPr id="0" name=""/>
        <dsp:cNvSpPr/>
      </dsp:nvSpPr>
      <dsp:spPr>
        <a:xfrm>
          <a:off x="146140" y="1257326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Integracja z Excel Online i Desktop</a:t>
          </a:r>
          <a:r>
            <a:rPr lang="pl-PL" sz="1400" kern="1200"/>
            <a:t>: Działa bez dodatkowego oprogramowania.</a:t>
          </a:r>
          <a:endParaRPr lang="en-US" sz="1400" kern="1200"/>
        </a:p>
      </dsp:txBody>
      <dsp:txXfrm>
        <a:off x="146140" y="1257326"/>
        <a:ext cx="1794345" cy="1076607"/>
      </dsp:txXfrm>
    </dsp:sp>
    <dsp:sp modelId="{997D6068-A75C-4BFF-8215-5FC008AFB355}">
      <dsp:nvSpPr>
        <dsp:cNvPr id="0" name=""/>
        <dsp:cNvSpPr/>
      </dsp:nvSpPr>
      <dsp:spPr>
        <a:xfrm>
          <a:off x="2119920" y="1257326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Modularna architektura</a:t>
          </a:r>
          <a:r>
            <a:rPr lang="pl-PL" sz="1400" kern="1200"/>
            <a:t>: Łatwe rozszerzanie i aktualizacje.</a:t>
          </a:r>
          <a:endParaRPr lang="en-US" sz="1400" kern="1200"/>
        </a:p>
      </dsp:txBody>
      <dsp:txXfrm>
        <a:off x="2119920" y="1257326"/>
        <a:ext cx="1794345" cy="1076607"/>
      </dsp:txXfrm>
    </dsp:sp>
    <dsp:sp modelId="{0304D94B-B072-47D7-8B30-1B357E8F94C9}">
      <dsp:nvSpPr>
        <dsp:cNvPr id="0" name=""/>
        <dsp:cNvSpPr/>
      </dsp:nvSpPr>
      <dsp:spPr>
        <a:xfrm>
          <a:off x="4093700" y="1257326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Schemat działania:</a:t>
          </a:r>
          <a:endParaRPr lang="en-US" sz="1400" kern="1200"/>
        </a:p>
      </dsp:txBody>
      <dsp:txXfrm>
        <a:off x="4093700" y="1257326"/>
        <a:ext cx="1794345" cy="1076607"/>
      </dsp:txXfrm>
    </dsp:sp>
    <dsp:sp modelId="{C4C727E5-FFFB-4012-816A-D1C4A3D7F2DC}">
      <dsp:nvSpPr>
        <dsp:cNvPr id="0" name=""/>
        <dsp:cNvSpPr/>
      </dsp:nvSpPr>
      <dsp:spPr>
        <a:xfrm>
          <a:off x="146140" y="2513368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Użytkownik uruchamia dodatek w Excelu.</a:t>
          </a:r>
          <a:endParaRPr lang="en-US" sz="1400" kern="1200"/>
        </a:p>
      </dsp:txBody>
      <dsp:txXfrm>
        <a:off x="146140" y="2513368"/>
        <a:ext cx="1794345" cy="1076607"/>
      </dsp:txXfrm>
    </dsp:sp>
    <dsp:sp modelId="{FAAF5039-8D81-477C-8880-CBD2B93E8C77}">
      <dsp:nvSpPr>
        <dsp:cNvPr id="0" name=""/>
        <dsp:cNvSpPr/>
      </dsp:nvSpPr>
      <dsp:spPr>
        <a:xfrm>
          <a:off x="2119920" y="2513368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System odczytuje dane z arkusza (np. nagłówki, sąsiednie komórki).</a:t>
          </a:r>
          <a:endParaRPr lang="en-US" sz="1400" kern="1200"/>
        </a:p>
      </dsp:txBody>
      <dsp:txXfrm>
        <a:off x="2119920" y="2513368"/>
        <a:ext cx="1794345" cy="1076607"/>
      </dsp:txXfrm>
    </dsp:sp>
    <dsp:sp modelId="{A1DC3362-9D90-4C31-BA52-5471B917DBDB}">
      <dsp:nvSpPr>
        <dsp:cNvPr id="0" name=""/>
        <dsp:cNvSpPr/>
      </dsp:nvSpPr>
      <dsp:spPr>
        <a:xfrm>
          <a:off x="4093700" y="2513368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Wysyła zapytanie do modelu AI (OpenAI GPT).</a:t>
          </a:r>
          <a:endParaRPr lang="en-US" sz="1400" kern="1200"/>
        </a:p>
      </dsp:txBody>
      <dsp:txXfrm>
        <a:off x="4093700" y="2513368"/>
        <a:ext cx="1794345" cy="1076607"/>
      </dsp:txXfrm>
    </dsp:sp>
    <dsp:sp modelId="{E6C295EA-B943-4296-B6D4-3B55126C41EE}">
      <dsp:nvSpPr>
        <dsp:cNvPr id="0" name=""/>
        <dsp:cNvSpPr/>
      </dsp:nvSpPr>
      <dsp:spPr>
        <a:xfrm>
          <a:off x="2119920" y="3769410"/>
          <a:ext cx="1794345" cy="1076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Otrzymane wyniki są automatycznie wpisywane do arkusza.</a:t>
          </a:r>
          <a:endParaRPr lang="en-US" sz="1400" kern="1200"/>
        </a:p>
      </dsp:txBody>
      <dsp:txXfrm>
        <a:off x="2119920" y="3769410"/>
        <a:ext cx="1794345" cy="107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4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1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Widok z kątem obwodu w kształcie mózgów">
            <a:extLst>
              <a:ext uri="{FF2B5EF4-FFF2-40B4-BE49-F238E27FC236}">
                <a16:creationId xmlns:a16="http://schemas.microsoft.com/office/drawing/2014/main" id="{08D3BE69-3D4D-7BA1-204C-A3C43BC796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7" t="26686" r="5784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5DEC45B-BA77-21C0-3869-05DE7C92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705856"/>
            <a:ext cx="12192001" cy="115214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749CD9-0E09-9908-26F1-553290AA2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5" y="5863030"/>
            <a:ext cx="7955280" cy="8700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600"/>
              <a:t>Witamy w </a:t>
            </a:r>
            <a:br>
              <a:rPr lang="pl-PL" sz="2600"/>
            </a:br>
            <a:r>
              <a:rPr lang="pl-PL" sz="2600"/>
              <a:t>BrAInXcellent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0A4642-D29D-0121-4C05-5A5559BC5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-568323" y="6281928"/>
            <a:ext cx="11521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 descr="Wystrzelenie rakiety">
            <a:extLst>
              <a:ext uri="{FF2B5EF4-FFF2-40B4-BE49-F238E27FC236}">
                <a16:creationId xmlns:a16="http://schemas.microsoft.com/office/drawing/2014/main" id="{5E8A90E2-185A-2DD6-4F3B-3BDF9D9D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91" r="9091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4DF3AF-B36D-C42B-D95A-CE43BDAA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4" y="111765"/>
            <a:ext cx="6360165" cy="47494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Przebieg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działania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krok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kroku</a:t>
            </a:r>
            <a:br>
              <a:rPr lang="pl-PL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Uruchomienie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dodatku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Użytkownik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otwiera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Excel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włącza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panel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boczny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BrAInXcellent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Wybór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danych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Zaznacza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komórki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analizy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(np.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puste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).</a:t>
            </a:r>
            <a:br>
              <a:rPr lang="pl-PL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Wysłanie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zapytania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Dane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są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przesyłane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przez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backend do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modelu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AI.</a:t>
            </a:r>
            <a:br>
              <a:rPr lang="pl-PL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Przetwarzanie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przez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AI: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GPT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generuje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odpowiedzi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podstawie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kontekstu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Wprowadzenie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wyników</a:t>
            </a:r>
            <a:r>
              <a:rPr lang="en-US" sz="2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System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automatycznie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wypełnia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komórki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Excelu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9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2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ło komputera 3W systemu Windows">
            <a:extLst>
              <a:ext uri="{FF2B5EF4-FFF2-40B4-BE49-F238E27FC236}">
                <a16:creationId xmlns:a16="http://schemas.microsoft.com/office/drawing/2014/main" id="{2F0CAAD6-3829-657C-96E5-08CC6578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116348-FC74-D436-F3E5-635CBC07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521"/>
            <a:ext cx="6614160" cy="42367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BrAInXcellent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to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profesjonalne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narzędzie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użytkowników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Excela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które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pl-P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Łączy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moc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AI z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prostotą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arkuszy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kalkulacyjnych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Eliminuje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ręczne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wpisywanie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danych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Zapewnia</a:t>
            </a:r>
            <a:r>
              <a:rPr lang="en-US" sz="2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modularność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łatwość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rozwoju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pl-P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Dalszy</a:t>
            </a:r>
            <a:r>
              <a:rPr lang="en-US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rozwój</a:t>
            </a:r>
            <a:r>
              <a:rPr lang="en-US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Rozszerzenie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analizę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obrazów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Excelu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Integracja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innymi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modelami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AI (np. Llama 2).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50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braz abstrakcyjny mózgów wykonanych z wzorców">
            <a:extLst>
              <a:ext uri="{FF2B5EF4-FFF2-40B4-BE49-F238E27FC236}">
                <a16:creationId xmlns:a16="http://schemas.microsoft.com/office/drawing/2014/main" id="{C1699023-8E83-70AE-003B-FE0E3CE3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1" b="8719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EE2DF5-D096-010A-53BA-93CA76ED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1280160"/>
            <a:ext cx="2811880" cy="505241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600" b="1" dirty="0" err="1"/>
              <a:t>BrAInXcellent</a:t>
            </a:r>
            <a:r>
              <a:rPr lang="pl-PL" sz="1600" dirty="0"/>
              <a:t> to innowacyjny dodatek do Microsoft Excel, który integruje sztuczną inteligencję (AI) z arkuszami kalkulacyjnymi.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600" b="1" dirty="0"/>
              <a:t>Cel</a:t>
            </a:r>
            <a:r>
              <a:rPr lang="pl-PL" sz="1600" dirty="0"/>
              <a:t>: Automatyzacja analizy danych, uzupełnianie pustych komórek oraz zaawansowane przetwarzanie tekstu.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600" b="1" dirty="0"/>
              <a:t>Zastosowanie</a:t>
            </a:r>
            <a:r>
              <a:rPr lang="pl-PL" sz="1600" dirty="0"/>
              <a:t>: Dla analityków, finansistów, naukowców i innych użytkowników Excela.</a:t>
            </a:r>
          </a:p>
          <a:p>
            <a:pPr>
              <a:lnSpc>
                <a:spcPct val="110000"/>
              </a:lnSpc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164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25809A-E318-1F32-EAB4-032298C3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0" y="1115961"/>
            <a:ext cx="6034187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Przegląd funkcjonalności</a:t>
            </a:r>
          </a:p>
        </p:txBody>
      </p:sp>
      <p:pic>
        <p:nvPicPr>
          <p:cNvPr id="18" name="Picture 4" descr="Widok z kątem obwodu w kształcie mózgów">
            <a:extLst>
              <a:ext uri="{FF2B5EF4-FFF2-40B4-BE49-F238E27FC236}">
                <a16:creationId xmlns:a16="http://schemas.microsoft.com/office/drawing/2014/main" id="{2E5C95EA-6EF6-6A2D-4E97-9B4A3DA3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69" r="25224" b="2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Symbol zastępczy zawartości 2">
            <a:extLst>
              <a:ext uri="{FF2B5EF4-FFF2-40B4-BE49-F238E27FC236}">
                <a16:creationId xmlns:a16="http://schemas.microsoft.com/office/drawing/2014/main" id="{326BF4CF-6025-9E07-219D-1A8D8D21A0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6821" y="1789472"/>
          <a:ext cx="6034187" cy="484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7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 descr="Zakodowany kolor na planszy obwodu elektronicznego">
            <a:extLst>
              <a:ext uri="{FF2B5EF4-FFF2-40B4-BE49-F238E27FC236}">
                <a16:creationId xmlns:a16="http://schemas.microsoft.com/office/drawing/2014/main" id="{751B7901-43C5-8101-8C28-7E1BEC09E4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4156" r="10812" b="-1"/>
          <a:stretch>
            <a:fillRect/>
          </a:stretch>
        </p:blipFill>
        <p:spPr>
          <a:xfrm>
            <a:off x="-4704" y="10"/>
            <a:ext cx="569671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0B8D67-746F-F1DA-BC1B-87B400EA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Architektura Systemu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6C155968-92E5-F003-3AEB-F2B60095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960" y="1031002"/>
            <a:ext cx="5288049" cy="52669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tabLst/>
            </a:pPr>
            <a:r>
              <a:rPr kumimoji="0" lang="en-US" altLang="pl-PL" sz="2400" b="1" i="0" u="none" strike="noStrike" cap="none" normalizeH="0" baseline="0" dirty="0" err="1">
                <a:ln>
                  <a:noFill/>
                </a:ln>
                <a:effectLst/>
              </a:rPr>
              <a:t>Komponenty</a:t>
            </a:r>
            <a:r>
              <a:rPr kumimoji="0" lang="en-US" altLang="pl-PL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l-PL" sz="2400" b="1" i="0" u="none" strike="noStrike" cap="none" normalizeH="0" baseline="0" dirty="0" err="1">
                <a:ln>
                  <a:noFill/>
                </a:ln>
                <a:effectLst/>
              </a:rPr>
              <a:t>BrAInXcellent</a:t>
            </a:r>
            <a:r>
              <a:rPr kumimoji="0" lang="en-US" altLang="pl-PL" sz="24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tabLst/>
            </a:pPr>
            <a:endParaRPr kumimoji="0" lang="en-US" altLang="pl-PL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tabLst/>
            </a:pPr>
            <a:r>
              <a:rPr kumimoji="0" lang="en-US" altLang="pl-PL" sz="2000" b="1" i="1" u="none" strike="noStrike" cap="none" normalizeH="0" baseline="0" dirty="0">
                <a:ln>
                  <a:noFill/>
                </a:ln>
                <a:effectLst/>
              </a:rPr>
              <a:t>Frontend</a:t>
            </a:r>
            <a:endParaRPr kumimoji="0" lang="en-US" altLang="pl-PL" sz="2000" b="0" i="1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tabLst/>
            </a:pPr>
            <a:r>
              <a:rPr kumimoji="0" lang="en-US" altLang="pl-PL" b="1" i="0" u="none" strike="noStrike" cap="none" normalizeH="0" baseline="0" dirty="0">
                <a:ln>
                  <a:noFill/>
                </a:ln>
                <a:effectLst/>
              </a:rPr>
              <a:t>Technologie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: React, TypeScript, Office.js (Excel JavaScript API).</a:t>
            </a:r>
            <a:endParaRPr kumimoji="0" lang="pl-PL" altLang="pl-PL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tabLst/>
            </a:pPr>
            <a:endParaRPr kumimoji="0" lang="en-US" altLang="pl-PL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tabLst/>
            </a:pPr>
            <a:r>
              <a:rPr kumimoji="0" lang="en-US" altLang="pl-PL" sz="2000" b="1" i="1" u="none" strike="noStrike" cap="none" normalizeH="0" baseline="0" dirty="0" err="1">
                <a:ln>
                  <a:noFill/>
                </a:ln>
                <a:effectLst/>
              </a:rPr>
              <a:t>Funkcje</a:t>
            </a:r>
            <a:r>
              <a:rPr kumimoji="0" lang="en-US" altLang="pl-PL" sz="2000" b="1" i="1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742950" marR="0" lvl="1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buFont typeface="Wingdings" panose="05000000000000000000" pitchFamily="2" charset="2"/>
              <a:buChar char="ü"/>
              <a:tabLst/>
            </a:pP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Panel 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boczny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 w 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Excelu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wyboru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danych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742950" marR="0" lvl="1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buFont typeface="Wingdings" panose="05000000000000000000" pitchFamily="2" charset="2"/>
              <a:buChar char="ü"/>
              <a:tabLst/>
            </a:pP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Komponenty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: 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HeaderSelector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, 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TextInsertion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, 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SubmitButton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742950" marR="0" lvl="1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buFont typeface="Wingdings" panose="05000000000000000000" pitchFamily="2" charset="2"/>
              <a:buChar char="ü"/>
              <a:tabLst/>
            </a:pP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Zarządzanie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sesją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AuthContext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, </a:t>
            </a:r>
            <a:r>
              <a:rPr kumimoji="0" lang="en-US" altLang="pl-PL" b="0" i="0" u="none" strike="noStrike" cap="none" normalizeH="0" baseline="0" dirty="0" err="1">
                <a:ln>
                  <a:noFill/>
                </a:ln>
                <a:effectLst/>
              </a:rPr>
              <a:t>WorkbookContext</a:t>
            </a:r>
            <a:r>
              <a:rPr kumimoji="0" lang="en-US" altLang="pl-PL" b="0" i="0" u="none" strike="noStrike" cap="none" normalizeH="0" baseline="0" dirty="0">
                <a:ln>
                  <a:noFill/>
                </a:ln>
                <a:effectLst/>
              </a:rPr>
              <a:t>).</a:t>
            </a:r>
          </a:p>
          <a:p>
            <a:pPr marL="0" marR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7000"/>
              <a:buFont typeface="Arial" panose="020B0604020202020204" pitchFamily="34" charset="0"/>
              <a:buChar char="•"/>
              <a:tabLst/>
            </a:pPr>
            <a:endParaRPr kumimoji="0" lang="en-US" altLang="pl-PL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734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B77FD80C-13DE-B029-88F5-B4F4C0F1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0816" r="9091" b="10816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34D6916-1246-43ED-7545-8F899ED0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85233"/>
            <a:ext cx="5758628" cy="3355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Architektura Systemu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API Backend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Technologie: Python (Flask), REST API.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Funkcje:</a:t>
            </a:r>
            <a:br>
              <a:rPr lang="en-US" sz="2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1.Odbiera zapytania z frontendu.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2.Przekazuje dane do modułu AI.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3.Formatuje odpowiedzi dla Excela.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6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bot obsługujący maszynę">
            <a:extLst>
              <a:ext uri="{FF2B5EF4-FFF2-40B4-BE49-F238E27FC236}">
                <a16:creationId xmlns:a16="http://schemas.microsoft.com/office/drawing/2014/main" id="{0840B4E5-9C6A-0807-FFF5-A5FE8732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9192" b="2418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7213AB-EBB7-A0CE-19B4-FD2B2E47B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38061" y="914400"/>
            <a:ext cx="4892948" cy="39468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2800" b="1" i="1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Moduł</a:t>
            </a:r>
            <a:r>
              <a:rPr kumimoji="0" lang="en-US" altLang="pl-PL" sz="2800" b="1" i="1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AI</a:t>
            </a:r>
          </a:p>
          <a:p>
            <a:pPr marL="0" marR="0" lvl="0" indent="0" algn="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2800" b="1" i="1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Technologie: 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OpenAI LLM (GPT),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klasyczne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modele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ML (np.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regresja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logistyczna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), Pandas.</a:t>
            </a:r>
          </a:p>
          <a:p>
            <a:pPr marL="0" marR="0" lvl="0" indent="0" algn="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2800" b="1" i="1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Funkcje</a:t>
            </a:r>
            <a:r>
              <a:rPr kumimoji="0" lang="en-US" altLang="pl-PL" sz="2800" b="1" i="1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  <a:p>
            <a:pPr marL="457200" marR="0" lvl="1" indent="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Analiza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tekstu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(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podsumowania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klasyfikacja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).</a:t>
            </a:r>
          </a:p>
          <a:p>
            <a:pPr marL="457200" marR="0" lvl="1" indent="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Generowanie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odpowiedzi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na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podstawie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28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kontekstu</a:t>
            </a:r>
            <a:r>
              <a:rPr kumimoji="0" lang="en-US" altLang="pl-PL" sz="28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endParaRPr kumimoji="0" lang="en-US" altLang="pl-PL" sz="22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1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e tło z danymi">
            <a:extLst>
              <a:ext uri="{FF2B5EF4-FFF2-40B4-BE49-F238E27FC236}">
                <a16:creationId xmlns:a16="http://schemas.microsoft.com/office/drawing/2014/main" id="{FC7261DB-B09B-8631-E8AF-663B858D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5C905DC-C6DB-7F43-7D1C-E80FD486D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914400"/>
            <a:ext cx="5212080" cy="34278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Pliki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pomocnicze</a:t>
            </a:r>
            <a:br>
              <a:rPr kumimoji="0" lang="pl-PL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kumimoji="0" lang="en-US" altLang="pl-PL" sz="34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Konfiguracja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 .env (</a:t>
            </a: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klucze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API), webpack.config.js.</a:t>
            </a:r>
            <a:br>
              <a:rPr kumimoji="0" lang="pl-PL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pl-PL" altLang="pl-PL" sz="3400" dirty="0">
                <a:solidFill>
                  <a:srgbClr val="FFFFFF"/>
                </a:solidFill>
              </a:rPr>
            </a:br>
            <a:endParaRPr kumimoji="0" lang="en-US" altLang="pl-PL" sz="34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Środowisko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 Python </a:t>
            </a: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venv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zależności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(</a:t>
            </a:r>
            <a:r>
              <a:rPr kumimoji="0" lang="en-US" altLang="pl-PL" sz="34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package.json</a:t>
            </a:r>
            <a:r>
              <a:rPr kumimoji="0" lang="en-US" altLang="pl-PL" sz="34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).</a:t>
            </a:r>
          </a:p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endParaRPr kumimoji="0" lang="en-US" altLang="pl-PL" sz="34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6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a siatka z niebieskich linii i wierzchołków">
            <a:extLst>
              <a:ext uri="{FF2B5EF4-FFF2-40B4-BE49-F238E27FC236}">
                <a16:creationId xmlns:a16="http://schemas.microsoft.com/office/drawing/2014/main" id="{68F46A8F-60C5-E661-9A18-ADA23F5B3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8" r="4066" b="-1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6C5E0F-B653-BCC7-4905-11559A38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Wykorzystane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technologie</a:t>
            </a:r>
            <a:br>
              <a:rPr lang="pl-PL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0F16ACF8-BC34-245A-7454-2A6B2E6F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29" y="3057122"/>
            <a:ext cx="5534797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8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F8CEA-FB8C-42FC-E4D2-EC1D6D938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bot obsługujący maszynę">
            <a:extLst>
              <a:ext uri="{FF2B5EF4-FFF2-40B4-BE49-F238E27FC236}">
                <a16:creationId xmlns:a16="http://schemas.microsoft.com/office/drawing/2014/main" id="{100DBB96-E2B0-2850-3C09-0E4FCD94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9192" b="2418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9E261FA-1B38-37F3-56BE-191B661E8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38061" y="186819"/>
            <a:ext cx="4892948" cy="45719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kern="1200" dirty="0" err="1">
                <a:solidFill>
                  <a:srgbClr val="FFFFFF"/>
                </a:solidFill>
              </a:rPr>
              <a:t>Zalety</a:t>
            </a:r>
            <a:r>
              <a:rPr lang="en-US" sz="2600" b="1" kern="1200" dirty="0">
                <a:solidFill>
                  <a:srgbClr val="FFFFFF"/>
                </a:solidFill>
              </a:rPr>
              <a:t> </a:t>
            </a:r>
            <a:r>
              <a:rPr lang="pl-PL" sz="3200" b="1" kern="1200" dirty="0" err="1">
                <a:solidFill>
                  <a:srgbClr val="FFFFFF"/>
                </a:solidFill>
              </a:rPr>
              <a:t>BrAInXcellent</a:t>
            </a:r>
            <a:br>
              <a:rPr lang="pl-PL" sz="2400" b="1" kern="1200" dirty="0">
                <a:solidFill>
                  <a:srgbClr val="FFFFFF"/>
                </a:solidFill>
              </a:rPr>
            </a:br>
            <a:br>
              <a:rPr lang="en-US" sz="2400" b="1" kern="1200" dirty="0">
                <a:solidFill>
                  <a:srgbClr val="FFFFFF"/>
                </a:solidFill>
              </a:rPr>
            </a:br>
            <a:r>
              <a:rPr lang="pl-PL" sz="2400" b="1" kern="1200" dirty="0">
                <a:solidFill>
                  <a:srgbClr val="FFFFFF"/>
                </a:solidFill>
              </a:rPr>
              <a:t>1</a:t>
            </a:r>
            <a:r>
              <a:rPr lang="pl-PL" sz="2800" b="1" i="1" kern="1200" dirty="0">
                <a:solidFill>
                  <a:srgbClr val="FFFFFF"/>
                </a:solidFill>
              </a:rPr>
              <a:t>.</a:t>
            </a:r>
            <a:r>
              <a:rPr lang="en-US" sz="2800" b="1" i="1" kern="1200" dirty="0" err="1">
                <a:solidFill>
                  <a:srgbClr val="FFFFFF"/>
                </a:solidFill>
              </a:rPr>
              <a:t>Bezproblemowa</a:t>
            </a:r>
            <a:r>
              <a:rPr lang="en-US" sz="2400" b="1" i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integracja</a:t>
            </a:r>
            <a:r>
              <a:rPr lang="en-US" sz="2400" b="1" kern="1200" dirty="0">
                <a:solidFill>
                  <a:srgbClr val="FFFFFF"/>
                </a:solidFill>
              </a:rPr>
              <a:t> – </a:t>
            </a:r>
            <a:r>
              <a:rPr lang="en-US" sz="2400" b="1" kern="1200" dirty="0" err="1">
                <a:solidFill>
                  <a:srgbClr val="FFFFFF"/>
                </a:solidFill>
              </a:rPr>
              <a:t>działa</a:t>
            </a:r>
            <a:r>
              <a:rPr lang="en-US" sz="2400" b="1" kern="1200" dirty="0">
                <a:solidFill>
                  <a:srgbClr val="FFFFFF"/>
                </a:solidFill>
              </a:rPr>
              <a:t> w Excel Online </a:t>
            </a:r>
            <a:r>
              <a:rPr lang="en-US" sz="2400" b="1" kern="1200" dirty="0" err="1">
                <a:solidFill>
                  <a:srgbClr val="FFFFFF"/>
                </a:solidFill>
              </a:rPr>
              <a:t>i</a:t>
            </a:r>
            <a:r>
              <a:rPr lang="en-US" sz="2400" b="1" kern="1200" dirty="0">
                <a:solidFill>
                  <a:srgbClr val="FFFFFF"/>
                </a:solidFill>
              </a:rPr>
              <a:t> Desktop.</a:t>
            </a:r>
            <a:br>
              <a:rPr lang="en-US" sz="2400" b="1" kern="1200" dirty="0">
                <a:solidFill>
                  <a:srgbClr val="FFFFFF"/>
                </a:solidFill>
              </a:rPr>
            </a:br>
            <a:r>
              <a:rPr lang="pl-PL" sz="2400" b="1" kern="1200" dirty="0">
                <a:solidFill>
                  <a:srgbClr val="FFFFFF"/>
                </a:solidFill>
              </a:rPr>
              <a:t>2.</a:t>
            </a:r>
            <a:r>
              <a:rPr lang="en-US" sz="2400" b="1" kern="1200" dirty="0">
                <a:solidFill>
                  <a:srgbClr val="FFFFFF"/>
                </a:solidFill>
              </a:rPr>
              <a:t> </a:t>
            </a:r>
            <a:r>
              <a:rPr lang="en-US" sz="2800" b="1" i="1" kern="1200" dirty="0" err="1">
                <a:solidFill>
                  <a:srgbClr val="FFFFFF"/>
                </a:solidFill>
              </a:rPr>
              <a:t>Oszczędność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czasu</a:t>
            </a:r>
            <a:r>
              <a:rPr lang="en-US" sz="2400" b="1" kern="1200" dirty="0">
                <a:solidFill>
                  <a:srgbClr val="FFFFFF"/>
                </a:solidFill>
              </a:rPr>
              <a:t> – </a:t>
            </a:r>
            <a:r>
              <a:rPr lang="en-US" sz="2400" b="1" kern="1200" dirty="0" err="1">
                <a:solidFill>
                  <a:srgbClr val="FFFFFF"/>
                </a:solidFill>
              </a:rPr>
              <a:t>automatyzacja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żmudnych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zadań</a:t>
            </a:r>
            <a:r>
              <a:rPr lang="en-US" sz="2400" b="1" kern="1200" dirty="0">
                <a:solidFill>
                  <a:srgbClr val="FFFFFF"/>
                </a:solidFill>
              </a:rPr>
              <a:t>.</a:t>
            </a:r>
            <a:br>
              <a:rPr lang="en-US" sz="2400" b="1" kern="12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3.</a:t>
            </a:r>
            <a:r>
              <a:rPr lang="en-US" sz="2800" b="1" i="1" kern="1200" dirty="0" err="1">
                <a:solidFill>
                  <a:srgbClr val="FFFFFF"/>
                </a:solidFill>
              </a:rPr>
              <a:t>Elastyczność</a:t>
            </a:r>
            <a:r>
              <a:rPr lang="en-US" sz="2400" b="1" kern="1200" dirty="0">
                <a:solidFill>
                  <a:srgbClr val="FFFFFF"/>
                </a:solidFill>
              </a:rPr>
              <a:t> – </a:t>
            </a:r>
            <a:r>
              <a:rPr lang="en-US" sz="2400" b="1" kern="1200" dirty="0" err="1">
                <a:solidFill>
                  <a:srgbClr val="FFFFFF"/>
                </a:solidFill>
              </a:rPr>
              <a:t>obsługa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danych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tekstowych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i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liczbowych</a:t>
            </a:r>
            <a:r>
              <a:rPr lang="en-US" sz="2400" b="1" kern="1200" dirty="0">
                <a:solidFill>
                  <a:srgbClr val="FFFFFF"/>
                </a:solidFill>
              </a:rPr>
              <a:t>.</a:t>
            </a:r>
            <a:br>
              <a:rPr lang="en-US" sz="2400" b="1" kern="12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4.</a:t>
            </a:r>
            <a:r>
              <a:rPr lang="en-US" sz="2800" b="1" i="1" kern="1200" dirty="0" err="1">
                <a:solidFill>
                  <a:srgbClr val="FFFFFF"/>
                </a:solidFill>
              </a:rPr>
              <a:t>Bezpieczeństwo</a:t>
            </a:r>
            <a:r>
              <a:rPr lang="en-US" sz="2400" b="1" kern="1200" dirty="0">
                <a:solidFill>
                  <a:srgbClr val="FFFFFF"/>
                </a:solidFill>
              </a:rPr>
              <a:t> – </a:t>
            </a:r>
            <a:r>
              <a:rPr lang="en-US" sz="2400" b="1" kern="1200" dirty="0" err="1">
                <a:solidFill>
                  <a:srgbClr val="FFFFFF"/>
                </a:solidFill>
              </a:rPr>
              <a:t>klucze</a:t>
            </a:r>
            <a:r>
              <a:rPr lang="en-US" sz="2400" b="1" kern="1200" dirty="0">
                <a:solidFill>
                  <a:srgbClr val="FFFFFF"/>
                </a:solidFill>
              </a:rPr>
              <a:t> API </a:t>
            </a:r>
            <a:r>
              <a:rPr lang="en-US" sz="2400" b="1" kern="1200" dirty="0" err="1">
                <a:solidFill>
                  <a:srgbClr val="FFFFFF"/>
                </a:solidFill>
              </a:rPr>
              <a:t>ukryte</a:t>
            </a:r>
            <a:r>
              <a:rPr lang="en-US" sz="2400" b="1" kern="1200" dirty="0">
                <a:solidFill>
                  <a:srgbClr val="FFFFFF"/>
                </a:solidFill>
              </a:rPr>
              <a:t> w </a:t>
            </a:r>
            <a:r>
              <a:rPr lang="en-US" sz="2400" b="1" kern="1200" dirty="0" err="1">
                <a:solidFill>
                  <a:srgbClr val="FFFFFF"/>
                </a:solidFill>
              </a:rPr>
              <a:t>backendzie</a:t>
            </a:r>
            <a:r>
              <a:rPr lang="en-US" sz="2400" b="1" kern="1200" dirty="0">
                <a:solidFill>
                  <a:srgbClr val="FFFFFF"/>
                </a:solidFill>
              </a:rPr>
              <a:t>.</a:t>
            </a:r>
            <a:br>
              <a:rPr lang="en-US" sz="2400" b="1" kern="12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5.</a:t>
            </a:r>
            <a:r>
              <a:rPr lang="en-US" sz="2800" b="1" i="1" kern="1200" dirty="0" err="1">
                <a:solidFill>
                  <a:srgbClr val="FFFFFF"/>
                </a:solidFill>
              </a:rPr>
              <a:t>Gotowość</a:t>
            </a:r>
            <a:r>
              <a:rPr lang="en-US" sz="2800" b="1" i="1" kern="1200" dirty="0">
                <a:solidFill>
                  <a:srgbClr val="FFFFFF"/>
                </a:solidFill>
              </a:rPr>
              <a:t> </a:t>
            </a:r>
            <a:r>
              <a:rPr lang="en-US" sz="2800" b="1" i="1" kern="1200" dirty="0" err="1">
                <a:solidFill>
                  <a:srgbClr val="FFFFFF"/>
                </a:solidFill>
              </a:rPr>
              <a:t>na</a:t>
            </a:r>
            <a:r>
              <a:rPr lang="en-US" sz="2800" b="1" i="1" kern="1200" dirty="0">
                <a:solidFill>
                  <a:srgbClr val="FFFFFF"/>
                </a:solidFill>
              </a:rPr>
              <a:t> </a:t>
            </a:r>
            <a:r>
              <a:rPr lang="en-US" sz="2800" b="1" i="1" kern="1200" dirty="0" err="1">
                <a:solidFill>
                  <a:srgbClr val="FFFFFF"/>
                </a:solidFill>
              </a:rPr>
              <a:t>chmurę</a:t>
            </a:r>
            <a:r>
              <a:rPr lang="en-US" sz="2800" b="1" i="1" kern="1200" dirty="0">
                <a:solidFill>
                  <a:srgbClr val="FFFFFF"/>
                </a:solidFill>
              </a:rPr>
              <a:t> </a:t>
            </a:r>
            <a:r>
              <a:rPr lang="en-US" sz="2400" b="1" kern="1200" dirty="0">
                <a:solidFill>
                  <a:srgbClr val="FFFFFF"/>
                </a:solidFill>
              </a:rPr>
              <a:t>– </a:t>
            </a:r>
            <a:r>
              <a:rPr lang="en-US" sz="2400" b="1" kern="1200" dirty="0" err="1">
                <a:solidFill>
                  <a:srgbClr val="FFFFFF"/>
                </a:solidFill>
              </a:rPr>
              <a:t>architektura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umożliwia</a:t>
            </a:r>
            <a:r>
              <a:rPr lang="en-US" sz="2400" b="1" kern="1200" dirty="0">
                <a:solidFill>
                  <a:srgbClr val="FFFFFF"/>
                </a:solidFill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</a:rPr>
              <a:t>skalowanie</a:t>
            </a:r>
            <a:r>
              <a:rPr lang="en-US" sz="2400" b="1" kern="1200" dirty="0">
                <a:solidFill>
                  <a:srgbClr val="FFFFFF"/>
                </a:solidFill>
              </a:rPr>
              <a:t>.</a:t>
            </a:r>
            <a:br>
              <a:rPr lang="en-US" sz="2400" b="1" kern="1200" dirty="0">
                <a:solidFill>
                  <a:srgbClr val="FFFFFF"/>
                </a:solidFill>
              </a:rPr>
            </a:br>
            <a:endParaRPr kumimoji="0" lang="en-US" altLang="pl-PL" sz="24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11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504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Grandview Display</vt:lpstr>
      <vt:lpstr>Neue Haas Grotesk Text Pro</vt:lpstr>
      <vt:lpstr>Wingdings</vt:lpstr>
      <vt:lpstr>DashVTI</vt:lpstr>
      <vt:lpstr>Witamy w  BrAInXcellent</vt:lpstr>
      <vt:lpstr>Prezentacja programu PowerPoint</vt:lpstr>
      <vt:lpstr>Przegląd funkcjonalności</vt:lpstr>
      <vt:lpstr>Architektura Systemu </vt:lpstr>
      <vt:lpstr>Architektura Systemu  API Backend Technologie: Python (Flask), REST API.  Funkcje:  1.Odbiera zapytania z frontendu. 2.Przekazuje dane do modułu AI. 3.Formatuje odpowiedzi dla Excela. </vt:lpstr>
      <vt:lpstr>Moduł AI Technologie: OpenAI LLM (GPT), klasyczne modele ML (np. regresja logistyczna), Pandas. Funkcje: Analiza tekstu (podsumowania, klasyfikacja). Generowanie odpowiedzi na podstawie kontekstu. </vt:lpstr>
      <vt:lpstr>Pliki pomocnicze  Konfiguracja: .env (klucze API), webpack.config.js.   Środowisko: Python venv, zależności (package.json). </vt:lpstr>
      <vt:lpstr>Wykorzystane technologie </vt:lpstr>
      <vt:lpstr>Zalety BrAInXcellent  1.Bezproblemowa integracja – działa w Excel Online i Desktop. 2. Oszczędność czasu – automatyzacja żmudnych zadań. 3.Elastyczność – obsługa danych tekstowych i liczbowych. 4.Bezpieczeństwo – klucze API ukryte w backendzie. 5.Gotowość na chmurę – architektura umożliwia skalowanie. </vt:lpstr>
      <vt:lpstr>Przebieg działania – krok po kroku  Uruchomienie dodatku: Użytkownik otwiera Excel i włącza panel boczny BrAInXcellent.  Wybór danych: Zaznacza komórki do analizy (np. puste pola).  Wysłanie zapytania: Dane są przesyłane przez backend do modelu AI.  Przetwarzanie przez AI: Model GPT generuje odpowiedzi na podstawie kontekstu.  Wprowadzenie wyników: System automatycznie wypełnia komórki w Excelu. </vt:lpstr>
      <vt:lpstr> BrAInXcellent to profesjonalne narzędzie dla użytkowników Excela, które:  Łączy moc AI z prostotą arkuszy kalkulacyjnych.  Eliminuje ręczne wpisywanie danych.  Zapewnia modularność i łatwość rozwoju.   Dalszy rozwój: Rozszerzenie o analizę obrazów w Excelu. Integracja z innymi modelami AI (np. Llama 2).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Justyna Formella</dc:creator>
  <cp:lastModifiedBy>Oskar</cp:lastModifiedBy>
  <cp:revision>2</cp:revision>
  <dcterms:created xsi:type="dcterms:W3CDTF">2025-06-22T06:58:43Z</dcterms:created>
  <dcterms:modified xsi:type="dcterms:W3CDTF">2025-06-22T07:59:44Z</dcterms:modified>
</cp:coreProperties>
</file>